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sldIdLst>
    <p:sldId id="256" r:id="rId2"/>
    <p:sldId id="257" r:id="rId3"/>
    <p:sldId id="264" r:id="rId4"/>
    <p:sldId id="263" r:id="rId5"/>
    <p:sldId id="261" r:id="rId6"/>
    <p:sldId id="265" r:id="rId7"/>
    <p:sldId id="260" r:id="rId8"/>
    <p:sldId id="259" r:id="rId9"/>
    <p:sldId id="262"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43"/>
  </p:normalViewPr>
  <p:slideViewPr>
    <p:cSldViewPr snapToGrid="0" snapToObjects="1">
      <p:cViewPr varScale="1">
        <p:scale>
          <a:sx n="90" d="100"/>
          <a:sy n="90" d="100"/>
        </p:scale>
        <p:origin x="8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9D9208-3E6C-ED4D-9B59-A8DCB65B27AD}"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10EBB-DB28-3445-B280-1D01BCEF0C29}" type="slidenum">
              <a:rPr lang="en-US" smtClean="0"/>
              <a:t>‹#›</a:t>
            </a:fld>
            <a:endParaRPr lang="en-US"/>
          </a:p>
        </p:txBody>
      </p:sp>
    </p:spTree>
    <p:extLst>
      <p:ext uri="{BB962C8B-B14F-4D97-AF65-F5344CB8AC3E}">
        <p14:creationId xmlns:p14="http://schemas.microsoft.com/office/powerpoint/2010/main" val="2478515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9D9208-3E6C-ED4D-9B59-A8DCB65B27AD}"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10EBB-DB28-3445-B280-1D01BCEF0C29}" type="slidenum">
              <a:rPr lang="en-US" smtClean="0"/>
              <a:t>‹#›</a:t>
            </a:fld>
            <a:endParaRPr lang="en-US"/>
          </a:p>
        </p:txBody>
      </p:sp>
    </p:spTree>
    <p:extLst>
      <p:ext uri="{BB962C8B-B14F-4D97-AF65-F5344CB8AC3E}">
        <p14:creationId xmlns:p14="http://schemas.microsoft.com/office/powerpoint/2010/main" val="103708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9D9208-3E6C-ED4D-9B59-A8DCB65B27AD}"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10EBB-DB28-3445-B280-1D01BCEF0C29}" type="slidenum">
              <a:rPr lang="en-US" smtClean="0"/>
              <a:t>‹#›</a:t>
            </a:fld>
            <a:endParaRPr lang="en-US"/>
          </a:p>
        </p:txBody>
      </p:sp>
    </p:spTree>
    <p:extLst>
      <p:ext uri="{BB962C8B-B14F-4D97-AF65-F5344CB8AC3E}">
        <p14:creationId xmlns:p14="http://schemas.microsoft.com/office/powerpoint/2010/main" val="343097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9D9208-3E6C-ED4D-9B59-A8DCB65B27AD}"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10EBB-DB28-3445-B280-1D01BCEF0C29}" type="slidenum">
              <a:rPr lang="en-US" smtClean="0"/>
              <a:t>‹#›</a:t>
            </a:fld>
            <a:endParaRPr lang="en-US"/>
          </a:p>
        </p:txBody>
      </p:sp>
    </p:spTree>
    <p:extLst>
      <p:ext uri="{BB962C8B-B14F-4D97-AF65-F5344CB8AC3E}">
        <p14:creationId xmlns:p14="http://schemas.microsoft.com/office/powerpoint/2010/main" val="3082968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09D9208-3E6C-ED4D-9B59-A8DCB65B27AD}"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10EBB-DB28-3445-B280-1D01BCEF0C29}" type="slidenum">
              <a:rPr lang="en-US" smtClean="0"/>
              <a:t>‹#›</a:t>
            </a:fld>
            <a:endParaRPr lang="en-US"/>
          </a:p>
        </p:txBody>
      </p:sp>
    </p:spTree>
    <p:extLst>
      <p:ext uri="{BB962C8B-B14F-4D97-AF65-F5344CB8AC3E}">
        <p14:creationId xmlns:p14="http://schemas.microsoft.com/office/powerpoint/2010/main" val="28189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9D9208-3E6C-ED4D-9B59-A8DCB65B27AD}" type="datetimeFigureOut">
              <a:rPr lang="en-US" smtClean="0"/>
              <a:t>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10EBB-DB28-3445-B280-1D01BCEF0C29}" type="slidenum">
              <a:rPr lang="en-US" smtClean="0"/>
              <a:t>‹#›</a:t>
            </a:fld>
            <a:endParaRPr lang="en-US"/>
          </a:p>
        </p:txBody>
      </p:sp>
    </p:spTree>
    <p:extLst>
      <p:ext uri="{BB962C8B-B14F-4D97-AF65-F5344CB8AC3E}">
        <p14:creationId xmlns:p14="http://schemas.microsoft.com/office/powerpoint/2010/main" val="2144477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9D9208-3E6C-ED4D-9B59-A8DCB65B27AD}" type="datetimeFigureOut">
              <a:rPr lang="en-US" smtClean="0"/>
              <a:t>3/1/18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410EBB-DB28-3445-B280-1D01BCEF0C29}" type="slidenum">
              <a:rPr lang="en-US" smtClean="0"/>
              <a:t>‹#›</a:t>
            </a:fld>
            <a:endParaRPr lang="en-US"/>
          </a:p>
        </p:txBody>
      </p:sp>
    </p:spTree>
    <p:extLst>
      <p:ext uri="{BB962C8B-B14F-4D97-AF65-F5344CB8AC3E}">
        <p14:creationId xmlns:p14="http://schemas.microsoft.com/office/powerpoint/2010/main" val="2981617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9D9208-3E6C-ED4D-9B59-A8DCB65B27AD}" type="datetimeFigureOut">
              <a:rPr lang="en-US" smtClean="0"/>
              <a:t>3/1/18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410EBB-DB28-3445-B280-1D01BCEF0C29}" type="slidenum">
              <a:rPr lang="en-US" smtClean="0"/>
              <a:t>‹#›</a:t>
            </a:fld>
            <a:endParaRPr lang="en-US"/>
          </a:p>
        </p:txBody>
      </p:sp>
    </p:spTree>
    <p:extLst>
      <p:ext uri="{BB962C8B-B14F-4D97-AF65-F5344CB8AC3E}">
        <p14:creationId xmlns:p14="http://schemas.microsoft.com/office/powerpoint/2010/main" val="1159869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9D9208-3E6C-ED4D-9B59-A8DCB65B27AD}" type="datetimeFigureOut">
              <a:rPr lang="en-US" smtClean="0"/>
              <a:t>3/1/18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410EBB-DB28-3445-B280-1D01BCEF0C29}" type="slidenum">
              <a:rPr lang="en-US" smtClean="0"/>
              <a:t>‹#›</a:t>
            </a:fld>
            <a:endParaRPr lang="en-US"/>
          </a:p>
        </p:txBody>
      </p:sp>
    </p:spTree>
    <p:extLst>
      <p:ext uri="{BB962C8B-B14F-4D97-AF65-F5344CB8AC3E}">
        <p14:creationId xmlns:p14="http://schemas.microsoft.com/office/powerpoint/2010/main" val="3128270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9D9208-3E6C-ED4D-9B59-A8DCB65B27AD}" type="datetimeFigureOut">
              <a:rPr lang="en-US" smtClean="0"/>
              <a:t>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10EBB-DB28-3445-B280-1D01BCEF0C29}" type="slidenum">
              <a:rPr lang="en-US" smtClean="0"/>
              <a:t>‹#›</a:t>
            </a:fld>
            <a:endParaRPr lang="en-US"/>
          </a:p>
        </p:txBody>
      </p:sp>
    </p:spTree>
    <p:extLst>
      <p:ext uri="{BB962C8B-B14F-4D97-AF65-F5344CB8AC3E}">
        <p14:creationId xmlns:p14="http://schemas.microsoft.com/office/powerpoint/2010/main" val="1824513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9D9208-3E6C-ED4D-9B59-A8DCB65B27AD}" type="datetimeFigureOut">
              <a:rPr lang="en-US" smtClean="0"/>
              <a:t>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10EBB-DB28-3445-B280-1D01BCEF0C29}" type="slidenum">
              <a:rPr lang="en-US" smtClean="0"/>
              <a:t>‹#›</a:t>
            </a:fld>
            <a:endParaRPr lang="en-US"/>
          </a:p>
        </p:txBody>
      </p:sp>
    </p:spTree>
    <p:extLst>
      <p:ext uri="{BB962C8B-B14F-4D97-AF65-F5344CB8AC3E}">
        <p14:creationId xmlns:p14="http://schemas.microsoft.com/office/powerpoint/2010/main" val="1213600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9D9208-3E6C-ED4D-9B59-A8DCB65B27AD}" type="datetimeFigureOut">
              <a:rPr lang="en-US" smtClean="0"/>
              <a:t>3/1/18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410EBB-DB28-3445-B280-1D01BCEF0C29}" type="slidenum">
              <a:rPr lang="en-US" smtClean="0"/>
              <a:t>‹#›</a:t>
            </a:fld>
            <a:endParaRPr lang="en-US"/>
          </a:p>
        </p:txBody>
      </p:sp>
    </p:spTree>
    <p:extLst>
      <p:ext uri="{BB962C8B-B14F-4D97-AF65-F5344CB8AC3E}">
        <p14:creationId xmlns:p14="http://schemas.microsoft.com/office/powerpoint/2010/main" val="2298380337"/>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172.19.16.150:500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501947-9F73-FA47-BE61-DA88DE39B9B2}"/>
              </a:ext>
            </a:extLst>
          </p:cNvPr>
          <p:cNvPicPr>
            <a:picLocks noChangeAspect="1"/>
          </p:cNvPicPr>
          <p:nvPr/>
        </p:nvPicPr>
        <p:blipFill rotWithShape="1">
          <a:blip r:embed="rId2"/>
          <a:srcRect l="14776" t="7200" r="29104" b="1"/>
          <a:stretch/>
        </p:blipFill>
        <p:spPr>
          <a:xfrm>
            <a:off x="4818888" y="10"/>
            <a:ext cx="7373112" cy="6857989"/>
          </a:xfrm>
          <a:prstGeom prst="rect">
            <a:avLst/>
          </a:prstGeom>
        </p:spPr>
      </p:pic>
      <p:sp>
        <p:nvSpPr>
          <p:cNvPr id="7" name="Freeform 8">
            <a:extLst>
              <a:ext uri="{FF2B5EF4-FFF2-40B4-BE49-F238E27FC236}">
                <a16:creationId xmlns:a16="http://schemas.microsoft.com/office/drawing/2014/main" id="{B6E9C55D-C625-4490-AEC0-EF5FB566CC3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1">
            <a:extLst>
              <a:ext uri="{FF2B5EF4-FFF2-40B4-BE49-F238E27FC236}">
                <a16:creationId xmlns:a16="http://schemas.microsoft.com/office/drawing/2014/main" id="{B2ABD6CC-3CEB-49CD-AEB5-A62E2C06D84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A0306D-BD6E-3E4C-ADBB-A56BCB471A20}"/>
              </a:ext>
            </a:extLst>
          </p:cNvPr>
          <p:cNvSpPr>
            <a:spLocks noGrp="1"/>
          </p:cNvSpPr>
          <p:nvPr>
            <p:ph type="ctrTitle"/>
          </p:nvPr>
        </p:nvSpPr>
        <p:spPr>
          <a:xfrm>
            <a:off x="804672" y="2071688"/>
            <a:ext cx="4948428" cy="3943350"/>
          </a:xfrm>
        </p:spPr>
        <p:txBody>
          <a:bodyPr anchor="t">
            <a:normAutofit fontScale="90000"/>
          </a:bodyPr>
          <a:lstStyle/>
          <a:p>
            <a:pPr algn="l"/>
            <a:br>
              <a:rPr lang="en-US" sz="3400" dirty="0">
                <a:solidFill>
                  <a:schemeClr val="bg1"/>
                </a:solidFill>
              </a:rPr>
            </a:br>
            <a:r>
              <a:rPr lang="en-US" sz="3400" dirty="0">
                <a:solidFill>
                  <a:schemeClr val="bg1"/>
                </a:solidFill>
              </a:rPr>
              <a:t>Remote Operated Drone Geared at Exploring Rivers</a:t>
            </a:r>
            <a:br>
              <a:rPr lang="en-US" sz="3400" dirty="0">
                <a:solidFill>
                  <a:schemeClr val="bg1"/>
                </a:solidFill>
              </a:rPr>
            </a:br>
            <a:r>
              <a:rPr lang="en-US" sz="3400" dirty="0">
                <a:solidFill>
                  <a:schemeClr val="bg1"/>
                </a:solidFill>
              </a:rPr>
              <a:t>(R.O.D.G.E.R)</a:t>
            </a:r>
            <a:br>
              <a:rPr lang="en-US" sz="3400" dirty="0">
                <a:solidFill>
                  <a:schemeClr val="bg1"/>
                </a:solidFill>
              </a:rPr>
            </a:br>
            <a:br>
              <a:rPr lang="en-US" sz="3400" dirty="0">
                <a:solidFill>
                  <a:schemeClr val="bg1"/>
                </a:solidFill>
              </a:rPr>
            </a:br>
            <a:r>
              <a:rPr lang="en-US" sz="1800" dirty="0">
                <a:solidFill>
                  <a:schemeClr val="bg1"/>
                </a:solidFill>
              </a:rPr>
              <a:t>Michael Kirkpatrick 99127906</a:t>
            </a:r>
            <a:br>
              <a:rPr lang="en-US" sz="1800" dirty="0">
                <a:solidFill>
                  <a:schemeClr val="bg1"/>
                </a:solidFill>
              </a:rPr>
            </a:br>
            <a:r>
              <a:rPr lang="en-US" sz="1800" dirty="0">
                <a:solidFill>
                  <a:schemeClr val="bg1"/>
                </a:solidFill>
              </a:rPr>
              <a:t>Simon Mackay 11049412</a:t>
            </a:r>
            <a:br>
              <a:rPr lang="en-US" sz="1800" dirty="0">
                <a:solidFill>
                  <a:schemeClr val="bg1"/>
                </a:solidFill>
              </a:rPr>
            </a:br>
            <a:r>
              <a:rPr lang="en-US" sz="1800" dirty="0">
                <a:solidFill>
                  <a:schemeClr val="bg1"/>
                </a:solidFill>
              </a:rPr>
              <a:t>Jaspreet Panesar 12582072</a:t>
            </a:r>
            <a:br>
              <a:rPr lang="en-US" sz="1800" dirty="0">
                <a:solidFill>
                  <a:schemeClr val="bg1"/>
                </a:solidFill>
              </a:rPr>
            </a:br>
            <a:r>
              <a:rPr lang="en-US" sz="1800" dirty="0">
                <a:solidFill>
                  <a:schemeClr val="bg1"/>
                </a:solidFill>
              </a:rPr>
              <a:t>Theodore Xavier 12604120</a:t>
            </a:r>
            <a:br>
              <a:rPr lang="en-US" sz="1800" dirty="0">
                <a:solidFill>
                  <a:schemeClr val="bg1"/>
                </a:solidFill>
              </a:rPr>
            </a:br>
            <a:r>
              <a:rPr lang="en-US" sz="1800" dirty="0">
                <a:solidFill>
                  <a:schemeClr val="bg1"/>
                </a:solidFill>
              </a:rPr>
              <a:t>Tristan Hopper 11725645</a:t>
            </a:r>
            <a:br>
              <a:rPr lang="en-US" sz="1800" dirty="0">
                <a:solidFill>
                  <a:schemeClr val="bg1"/>
                </a:solidFill>
              </a:rPr>
            </a:br>
            <a:r>
              <a:rPr lang="en-US" sz="1800" dirty="0">
                <a:solidFill>
                  <a:schemeClr val="bg1"/>
                </a:solidFill>
              </a:rPr>
              <a:t>Joel Meredith 12577829</a:t>
            </a:r>
            <a:br>
              <a:rPr lang="en-US" sz="3400" dirty="0">
                <a:solidFill>
                  <a:schemeClr val="bg1"/>
                </a:solidFill>
              </a:rPr>
            </a:br>
            <a:endParaRPr lang="en-US" sz="3400" dirty="0">
              <a:solidFill>
                <a:schemeClr val="bg1"/>
              </a:solidFill>
            </a:endParaRPr>
          </a:p>
        </p:txBody>
      </p:sp>
      <p:sp>
        <p:nvSpPr>
          <p:cNvPr id="3" name="Subtitle 2">
            <a:extLst>
              <a:ext uri="{FF2B5EF4-FFF2-40B4-BE49-F238E27FC236}">
                <a16:creationId xmlns:a16="http://schemas.microsoft.com/office/drawing/2014/main" id="{CAC7FB15-D2AF-B44B-9846-36F5D6DEE87C}"/>
              </a:ext>
            </a:extLst>
          </p:cNvPr>
          <p:cNvSpPr>
            <a:spLocks noGrp="1"/>
          </p:cNvSpPr>
          <p:nvPr>
            <p:ph type="subTitle" idx="1"/>
          </p:nvPr>
        </p:nvSpPr>
        <p:spPr>
          <a:xfrm>
            <a:off x="804672" y="571788"/>
            <a:ext cx="4167376" cy="1155525"/>
          </a:xfrm>
        </p:spPr>
        <p:txBody>
          <a:bodyPr anchor="b">
            <a:normAutofit/>
          </a:bodyPr>
          <a:lstStyle/>
          <a:p>
            <a:pPr algn="l"/>
            <a:r>
              <a:rPr lang="en-US" sz="2000" dirty="0">
                <a:solidFill>
                  <a:schemeClr val="bg1"/>
                </a:solidFill>
              </a:rPr>
              <a:t>IOT Python </a:t>
            </a:r>
          </a:p>
          <a:p>
            <a:pPr algn="l"/>
            <a:r>
              <a:rPr lang="en-US" sz="2000" dirty="0">
                <a:solidFill>
                  <a:schemeClr val="bg1"/>
                </a:solidFill>
              </a:rPr>
              <a:t>Team One</a:t>
            </a:r>
          </a:p>
        </p:txBody>
      </p:sp>
    </p:spTree>
    <p:extLst>
      <p:ext uri="{BB962C8B-B14F-4D97-AF65-F5344CB8AC3E}">
        <p14:creationId xmlns:p14="http://schemas.microsoft.com/office/powerpoint/2010/main" val="180858969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C434A-62DC-D049-A4DD-4444BBB93AC4}"/>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FFB1D188-DD71-7A40-A8B5-AE20C9AE26F1}"/>
              </a:ext>
            </a:extLst>
          </p:cNvPr>
          <p:cNvSpPr>
            <a:spLocks noGrp="1"/>
          </p:cNvSpPr>
          <p:nvPr>
            <p:ph idx="1"/>
          </p:nvPr>
        </p:nvSpPr>
        <p:spPr/>
        <p:txBody>
          <a:bodyPr/>
          <a:lstStyle/>
          <a:p>
            <a:pPr marL="0" indent="0">
              <a:buNone/>
            </a:pPr>
            <a:r>
              <a:rPr lang="en-US" dirty="0">
                <a:hlinkClick r:id="rId2"/>
              </a:rPr>
              <a:t>http://172.19.16.150:5000</a:t>
            </a:r>
            <a:endParaRPr lang="en-US" dirty="0"/>
          </a:p>
        </p:txBody>
      </p:sp>
    </p:spTree>
    <p:extLst>
      <p:ext uri="{BB962C8B-B14F-4D97-AF65-F5344CB8AC3E}">
        <p14:creationId xmlns:p14="http://schemas.microsoft.com/office/powerpoint/2010/main" val="2517727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4E2CA8D-4337-493A-B674-A46A2E10BAD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3">
            <a:extLst>
              <a:ext uri="{FF2B5EF4-FFF2-40B4-BE49-F238E27FC236}">
                <a16:creationId xmlns:a16="http://schemas.microsoft.com/office/drawing/2014/main" id="{0CE58A3F-0C34-4768-B874-4B621857CD6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1">
            <a:extLst>
              <a:ext uri="{FF2B5EF4-FFF2-40B4-BE49-F238E27FC236}">
                <a16:creationId xmlns:a16="http://schemas.microsoft.com/office/drawing/2014/main" id="{F0265FF6-17B4-4A04-A5EB-AF9235B8456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D38FFB-D827-B446-8B8C-34FE3340E3F9}"/>
              </a:ext>
            </a:extLst>
          </p:cNvPr>
          <p:cNvSpPr>
            <a:spLocks noGrp="1"/>
          </p:cNvSpPr>
          <p:nvPr>
            <p:ph type="title"/>
          </p:nvPr>
        </p:nvSpPr>
        <p:spPr>
          <a:xfrm>
            <a:off x="833002" y="365125"/>
            <a:ext cx="10520702" cy="1325563"/>
          </a:xfrm>
        </p:spPr>
        <p:txBody>
          <a:bodyPr>
            <a:normAutofit/>
          </a:bodyPr>
          <a:lstStyle/>
          <a:p>
            <a:r>
              <a:rPr lang="en-US"/>
              <a:t>Mission Statement</a:t>
            </a:r>
          </a:p>
        </p:txBody>
      </p:sp>
      <p:sp>
        <p:nvSpPr>
          <p:cNvPr id="3" name="Content Placeholder 2">
            <a:extLst>
              <a:ext uri="{FF2B5EF4-FFF2-40B4-BE49-F238E27FC236}">
                <a16:creationId xmlns:a16="http://schemas.microsoft.com/office/drawing/2014/main" id="{8BFA4BB3-AF49-104D-94C3-671F95861E8C}"/>
              </a:ext>
            </a:extLst>
          </p:cNvPr>
          <p:cNvSpPr>
            <a:spLocks noGrp="1"/>
          </p:cNvSpPr>
          <p:nvPr>
            <p:ph idx="1"/>
          </p:nvPr>
        </p:nvSpPr>
        <p:spPr>
          <a:xfrm>
            <a:off x="838201" y="2022601"/>
            <a:ext cx="10515598" cy="4154361"/>
          </a:xfrm>
        </p:spPr>
        <p:txBody>
          <a:bodyPr>
            <a:normAutofit/>
          </a:bodyPr>
          <a:lstStyle/>
          <a:p>
            <a:r>
              <a:rPr lang="en-US" sz="2000"/>
              <a:t>R.O.D.G.E.R (Remote Operated Drone Geared at Exploring Rivers) is a versatile and capable underwater craft priced at a fraction of the cost of high-end, commercial ROVs. </a:t>
            </a:r>
            <a:endParaRPr lang="en-AU" sz="2000"/>
          </a:p>
          <a:p>
            <a:r>
              <a:rPr lang="en-US" sz="2000"/>
              <a:t>It is equally adept at inspection tasks in tanks, pools and pipes as it is in dams and rivers.</a:t>
            </a:r>
            <a:r>
              <a:rPr lang="en-AU" sz="2000"/>
              <a:t> </a:t>
            </a:r>
            <a:endParaRPr lang="en-US" sz="2000"/>
          </a:p>
        </p:txBody>
      </p:sp>
    </p:spTree>
    <p:extLst>
      <p:ext uri="{BB962C8B-B14F-4D97-AF65-F5344CB8AC3E}">
        <p14:creationId xmlns:p14="http://schemas.microsoft.com/office/powerpoint/2010/main" val="96718047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5B662-750E-E746-9515-42B1CE313C57}"/>
              </a:ext>
            </a:extLst>
          </p:cNvPr>
          <p:cNvSpPr>
            <a:spLocks noGrp="1"/>
          </p:cNvSpPr>
          <p:nvPr>
            <p:ph type="title"/>
          </p:nvPr>
        </p:nvSpPr>
        <p:spPr/>
        <p:txBody>
          <a:bodyPr/>
          <a:lstStyle/>
          <a:p>
            <a:r>
              <a:rPr lang="en-US" dirty="0"/>
              <a:t>Requirements Analysis </a:t>
            </a:r>
          </a:p>
        </p:txBody>
      </p:sp>
      <p:graphicFrame>
        <p:nvGraphicFramePr>
          <p:cNvPr id="4" name="Content Placeholder 3">
            <a:extLst>
              <a:ext uri="{FF2B5EF4-FFF2-40B4-BE49-F238E27FC236}">
                <a16:creationId xmlns:a16="http://schemas.microsoft.com/office/drawing/2014/main" id="{E8AC6598-86E8-C846-9C19-0C0AB7309C8C}"/>
              </a:ext>
            </a:extLst>
          </p:cNvPr>
          <p:cNvGraphicFramePr>
            <a:graphicFrameLocks noGrp="1"/>
          </p:cNvGraphicFramePr>
          <p:nvPr>
            <p:ph idx="1"/>
            <p:extLst>
              <p:ext uri="{D42A27DB-BD31-4B8C-83A1-F6EECF244321}">
                <p14:modId xmlns:p14="http://schemas.microsoft.com/office/powerpoint/2010/main" val="1521738195"/>
              </p:ext>
            </p:extLst>
          </p:nvPr>
        </p:nvGraphicFramePr>
        <p:xfrm>
          <a:off x="242888" y="1662112"/>
          <a:ext cx="11615736" cy="4667257"/>
        </p:xfrm>
        <a:graphic>
          <a:graphicData uri="http://schemas.openxmlformats.org/drawingml/2006/table">
            <a:tbl>
              <a:tblPr firstRow="1" firstCol="1" bandRow="1">
                <a:tableStyleId>{5C22544A-7EE6-4342-B048-85BDC9FD1C3A}</a:tableStyleId>
              </a:tblPr>
              <a:tblGrid>
                <a:gridCol w="2751156">
                  <a:extLst>
                    <a:ext uri="{9D8B030D-6E8A-4147-A177-3AD203B41FA5}">
                      <a16:colId xmlns:a16="http://schemas.microsoft.com/office/drawing/2014/main" val="2759702670"/>
                    </a:ext>
                  </a:extLst>
                </a:gridCol>
                <a:gridCol w="4528720">
                  <a:extLst>
                    <a:ext uri="{9D8B030D-6E8A-4147-A177-3AD203B41FA5}">
                      <a16:colId xmlns:a16="http://schemas.microsoft.com/office/drawing/2014/main" val="684438330"/>
                    </a:ext>
                  </a:extLst>
                </a:gridCol>
                <a:gridCol w="4335860">
                  <a:extLst>
                    <a:ext uri="{9D8B030D-6E8A-4147-A177-3AD203B41FA5}">
                      <a16:colId xmlns:a16="http://schemas.microsoft.com/office/drawing/2014/main" val="3816380438"/>
                    </a:ext>
                  </a:extLst>
                </a:gridCol>
              </a:tblGrid>
              <a:tr h="286586">
                <a:tc gridSpan="2">
                  <a:txBody>
                    <a:bodyPr/>
                    <a:lstStyle/>
                    <a:p>
                      <a:pPr algn="ctr">
                        <a:lnSpc>
                          <a:spcPct val="107000"/>
                        </a:lnSpc>
                        <a:spcAft>
                          <a:spcPts val="0"/>
                        </a:spcAft>
                      </a:pPr>
                      <a:r>
                        <a:rPr lang="en-US" sz="1100">
                          <a:effectLst/>
                        </a:rPr>
                        <a:t>Requirement</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pPr algn="ctr">
                        <a:lnSpc>
                          <a:spcPct val="107000"/>
                        </a:lnSpc>
                        <a:spcAft>
                          <a:spcPts val="0"/>
                        </a:spcAft>
                      </a:pPr>
                      <a:r>
                        <a:rPr lang="en-US" sz="1100">
                          <a:effectLst/>
                        </a:rPr>
                        <a:t>Features Implemented</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76959821"/>
                  </a:ext>
                </a:extLst>
              </a:tr>
              <a:tr h="272939">
                <a:tc>
                  <a:txBody>
                    <a:bodyPr/>
                    <a:lstStyle/>
                    <a:p>
                      <a:pPr>
                        <a:lnSpc>
                          <a:spcPct val="107000"/>
                        </a:lnSpc>
                        <a:spcAft>
                          <a:spcPts val="0"/>
                        </a:spcAft>
                      </a:pPr>
                      <a:r>
                        <a:rPr lang="en-US" sz="1100">
                          <a:effectLst/>
                        </a:rPr>
                        <a:t>Ease of use</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operable by moderately trained user</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US" sz="1100">
                          <a:effectLst/>
                        </a:rPr>
                        <a:t>PS4 controller</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782990696"/>
                  </a:ext>
                </a:extLst>
              </a:tr>
              <a:tr h="272939">
                <a:tc>
                  <a:txBody>
                    <a:bodyPr/>
                    <a:lstStyle/>
                    <a:p>
                      <a:pPr>
                        <a:lnSpc>
                          <a:spcPct val="107000"/>
                        </a:lnSpc>
                        <a:spcAft>
                          <a:spcPts val="0"/>
                        </a:spcAft>
                      </a:pPr>
                      <a:r>
                        <a:rPr lang="en-US"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real-time status display</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US" sz="1100">
                          <a:effectLst/>
                        </a:rPr>
                        <a:t>Web based camera feed</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00648482"/>
                  </a:ext>
                </a:extLst>
              </a:tr>
              <a:tr h="272939">
                <a:tc>
                  <a:txBody>
                    <a:bodyPr/>
                    <a:lstStyle/>
                    <a:p>
                      <a:pPr>
                        <a:lnSpc>
                          <a:spcPct val="107000"/>
                        </a:lnSpc>
                        <a:spcAft>
                          <a:spcPts val="0"/>
                        </a:spcAft>
                      </a:pPr>
                      <a:r>
                        <a:rPr lang="en-US"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collision avoidance</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US" sz="1100">
                          <a:effectLst/>
                        </a:rPr>
                        <a:t>Image processing/Ultra-sonic sense</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2315051"/>
                  </a:ext>
                </a:extLst>
              </a:tr>
              <a:tr h="272939">
                <a:tc>
                  <a:txBody>
                    <a:bodyPr/>
                    <a:lstStyle/>
                    <a:p>
                      <a:pPr>
                        <a:lnSpc>
                          <a:spcPct val="107000"/>
                        </a:lnSpc>
                        <a:spcAft>
                          <a:spcPts val="0"/>
                        </a:spcAft>
                      </a:pPr>
                      <a:r>
                        <a:rPr lang="en-US"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US"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661519025"/>
                  </a:ext>
                </a:extLst>
              </a:tr>
              <a:tr h="272939">
                <a:tc>
                  <a:txBody>
                    <a:bodyPr/>
                    <a:lstStyle/>
                    <a:p>
                      <a:pPr>
                        <a:lnSpc>
                          <a:spcPct val="107000"/>
                        </a:lnSpc>
                        <a:spcAft>
                          <a:spcPts val="0"/>
                        </a:spcAft>
                      </a:pPr>
                      <a:r>
                        <a:rPr lang="en-US" sz="1100">
                          <a:effectLst/>
                        </a:rPr>
                        <a:t>Physical Construction</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Waterproof to 20m</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US" sz="1100">
                          <a:effectLst/>
                        </a:rPr>
                        <a:t>PVC construction/silicon sealant</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41421308"/>
                  </a:ext>
                </a:extLst>
              </a:tr>
              <a:tr h="272939">
                <a:tc>
                  <a:txBody>
                    <a:bodyPr/>
                    <a:lstStyle/>
                    <a:p>
                      <a:pPr>
                        <a:lnSpc>
                          <a:spcPct val="107000"/>
                        </a:lnSpc>
                        <a:spcAft>
                          <a:spcPts val="0"/>
                        </a:spcAft>
                      </a:pPr>
                      <a:r>
                        <a:rPr lang="en-US"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Moderate maneuverability</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US" sz="1100">
                          <a:effectLst/>
                        </a:rPr>
                        <a:t>3 thruster configuration</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93536806"/>
                  </a:ext>
                </a:extLst>
              </a:tr>
              <a:tr h="272939">
                <a:tc>
                  <a:txBody>
                    <a:bodyPr/>
                    <a:lstStyle/>
                    <a:p>
                      <a:pPr>
                        <a:lnSpc>
                          <a:spcPct val="107000"/>
                        </a:lnSpc>
                        <a:spcAft>
                          <a:spcPts val="0"/>
                        </a:spcAft>
                      </a:pPr>
                      <a:r>
                        <a:rPr lang="en-US"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Variable ballast</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US" sz="1100">
                          <a:effectLst/>
                        </a:rPr>
                        <a:t>Excess space in main cavity</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4965294"/>
                  </a:ext>
                </a:extLst>
              </a:tr>
              <a:tr h="272939">
                <a:tc>
                  <a:txBody>
                    <a:bodyPr/>
                    <a:lstStyle/>
                    <a:p>
                      <a:pPr>
                        <a:lnSpc>
                          <a:spcPct val="107000"/>
                        </a:lnSpc>
                        <a:spcAft>
                          <a:spcPts val="0"/>
                        </a:spcAft>
                      </a:pPr>
                      <a:r>
                        <a:rPr lang="en-US"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Maximum vehicle length 500mm</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US"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86082189"/>
                  </a:ext>
                </a:extLst>
              </a:tr>
              <a:tr h="272939">
                <a:tc>
                  <a:txBody>
                    <a:bodyPr/>
                    <a:lstStyle/>
                    <a:p>
                      <a:pPr>
                        <a:lnSpc>
                          <a:spcPct val="107000"/>
                        </a:lnSpc>
                        <a:spcAft>
                          <a:spcPts val="0"/>
                        </a:spcAft>
                      </a:pPr>
                      <a:r>
                        <a:rPr lang="en-US" sz="1100">
                          <a:effectLst/>
                        </a:rPr>
                        <a:t>Safety</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Low voltage</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US" sz="1100" dirty="0">
                          <a:effectLst/>
                        </a:rPr>
                        <a:t>Battery powered</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69640182"/>
                  </a:ext>
                </a:extLst>
              </a:tr>
              <a:tr h="272939">
                <a:tc>
                  <a:txBody>
                    <a:bodyPr/>
                    <a:lstStyle/>
                    <a:p>
                      <a:pPr>
                        <a:lnSpc>
                          <a:spcPct val="107000"/>
                        </a:lnSpc>
                        <a:spcAft>
                          <a:spcPts val="0"/>
                        </a:spcAft>
                      </a:pPr>
                      <a:r>
                        <a:rPr lang="en-US"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Able to be reteived manually</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US" sz="1100">
                          <a:effectLst/>
                        </a:rPr>
                        <a:t>Tethered</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069036190"/>
                  </a:ext>
                </a:extLst>
              </a:tr>
              <a:tr h="272939">
                <a:tc>
                  <a:txBody>
                    <a:bodyPr/>
                    <a:lstStyle/>
                    <a:p>
                      <a:pPr>
                        <a:lnSpc>
                          <a:spcPct val="107000"/>
                        </a:lnSpc>
                        <a:spcAft>
                          <a:spcPts val="0"/>
                        </a:spcAft>
                      </a:pPr>
                      <a:r>
                        <a:rPr lang="en-US"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Easily visible</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US" sz="1100">
                          <a:effectLst/>
                        </a:rPr>
                        <a:t>Brightly coloured (yellow)</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97911159"/>
                  </a:ext>
                </a:extLst>
              </a:tr>
              <a:tr h="272939">
                <a:tc>
                  <a:txBody>
                    <a:bodyPr/>
                    <a:lstStyle/>
                    <a:p>
                      <a:pPr>
                        <a:lnSpc>
                          <a:spcPct val="107000"/>
                        </a:lnSpc>
                        <a:spcAft>
                          <a:spcPts val="0"/>
                        </a:spcAft>
                      </a:pPr>
                      <a:r>
                        <a:rPr lang="en-US"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Collision avoidance</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US" sz="1100">
                          <a:effectLst/>
                        </a:rPr>
                        <a:t>Ultra-sonic/visual object detection</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05806644"/>
                  </a:ext>
                </a:extLst>
              </a:tr>
              <a:tr h="272939">
                <a:tc>
                  <a:txBody>
                    <a:bodyPr/>
                    <a:lstStyle/>
                    <a:p>
                      <a:pPr>
                        <a:lnSpc>
                          <a:spcPct val="107000"/>
                        </a:lnSpc>
                        <a:spcAft>
                          <a:spcPts val="0"/>
                        </a:spcAft>
                      </a:pPr>
                      <a:r>
                        <a:rPr lang="en-US" sz="1100">
                          <a:effectLst/>
                        </a:rPr>
                        <a:t>Software/Hardware</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Innexpensive</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US" sz="1100">
                          <a:effectLst/>
                        </a:rPr>
                        <a:t>Raspberry Pi platform</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55146686"/>
                  </a:ext>
                </a:extLst>
              </a:tr>
              <a:tr h="272939">
                <a:tc>
                  <a:txBody>
                    <a:bodyPr/>
                    <a:lstStyle/>
                    <a:p>
                      <a:pPr>
                        <a:lnSpc>
                          <a:spcPct val="107000"/>
                        </a:lnSpc>
                        <a:spcAft>
                          <a:spcPts val="0"/>
                        </a:spcAft>
                      </a:pPr>
                      <a:r>
                        <a:rPr lang="en-US"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Open source</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US" sz="1100">
                          <a:effectLst/>
                        </a:rPr>
                        <a:t>Open source software (python)</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71735918"/>
                  </a:ext>
                </a:extLst>
              </a:tr>
              <a:tr h="272939">
                <a:tc>
                  <a:txBody>
                    <a:bodyPr/>
                    <a:lstStyle/>
                    <a:p>
                      <a:pPr>
                        <a:lnSpc>
                          <a:spcPct val="107000"/>
                        </a:lnSpc>
                        <a:spcAft>
                          <a:spcPts val="0"/>
                        </a:spcAft>
                      </a:pPr>
                      <a:r>
                        <a:rPr lang="en-US"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US" sz="1100">
                          <a:effectLst/>
                        </a:rPr>
                        <a:t>Web-based dashboard</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584397723"/>
                  </a:ext>
                </a:extLst>
              </a:tr>
              <a:tr h="286586">
                <a:tc>
                  <a:txBody>
                    <a:bodyPr/>
                    <a:lstStyle/>
                    <a:p>
                      <a:pPr>
                        <a:lnSpc>
                          <a:spcPct val="107000"/>
                        </a:lnSpc>
                        <a:spcAft>
                          <a:spcPts val="0"/>
                        </a:spcAft>
                      </a:pPr>
                      <a:r>
                        <a:rPr lang="en-US"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Reliable connectivity</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US" sz="1100" dirty="0">
                          <a:effectLst/>
                        </a:rPr>
                        <a:t>Wired (</a:t>
                      </a:r>
                      <a:r>
                        <a:rPr lang="en-US" sz="1100" dirty="0" err="1">
                          <a:effectLst/>
                        </a:rPr>
                        <a:t>ethernet</a:t>
                      </a:r>
                      <a:r>
                        <a:rPr lang="en-US" sz="1100" dirty="0">
                          <a:effectLst/>
                        </a:rPr>
                        <a:t>) connection</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81222845"/>
                  </a:ext>
                </a:extLst>
              </a:tr>
            </a:tbl>
          </a:graphicData>
        </a:graphic>
      </p:graphicFrame>
    </p:spTree>
    <p:extLst>
      <p:ext uri="{BB962C8B-B14F-4D97-AF65-F5344CB8AC3E}">
        <p14:creationId xmlns:p14="http://schemas.microsoft.com/office/powerpoint/2010/main" val="3038933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48242-CE86-DD43-B5F3-3DAF6BAC7A8B}"/>
              </a:ext>
            </a:extLst>
          </p:cNvPr>
          <p:cNvSpPr>
            <a:spLocks noGrp="1"/>
          </p:cNvSpPr>
          <p:nvPr>
            <p:ph type="title"/>
          </p:nvPr>
        </p:nvSpPr>
        <p:spPr/>
        <p:txBody>
          <a:bodyPr/>
          <a:lstStyle/>
          <a:p>
            <a:r>
              <a:rPr lang="en-US" dirty="0"/>
              <a:t>Team Member Allocation of Tasks</a:t>
            </a:r>
          </a:p>
        </p:txBody>
      </p:sp>
      <p:graphicFrame>
        <p:nvGraphicFramePr>
          <p:cNvPr id="4" name="Content Placeholder 3">
            <a:extLst>
              <a:ext uri="{FF2B5EF4-FFF2-40B4-BE49-F238E27FC236}">
                <a16:creationId xmlns:a16="http://schemas.microsoft.com/office/drawing/2014/main" id="{96D362F4-6AB5-9640-9F28-627FF7EBA2A4}"/>
              </a:ext>
            </a:extLst>
          </p:cNvPr>
          <p:cNvGraphicFramePr>
            <a:graphicFrameLocks noGrp="1"/>
          </p:cNvGraphicFramePr>
          <p:nvPr>
            <p:ph idx="1"/>
            <p:extLst>
              <p:ext uri="{D42A27DB-BD31-4B8C-83A1-F6EECF244321}">
                <p14:modId xmlns:p14="http://schemas.microsoft.com/office/powerpoint/2010/main" val="2858644759"/>
              </p:ext>
            </p:extLst>
          </p:nvPr>
        </p:nvGraphicFramePr>
        <p:xfrm>
          <a:off x="838200" y="1857376"/>
          <a:ext cx="10515600" cy="4543424"/>
        </p:xfrm>
        <a:graphic>
          <a:graphicData uri="http://schemas.openxmlformats.org/drawingml/2006/table">
            <a:tbl>
              <a:tblPr firstRow="1" firstCol="1" bandRow="1">
                <a:tableStyleId>{5C22544A-7EE6-4342-B048-85BDC9FD1C3A}</a:tableStyleId>
              </a:tblPr>
              <a:tblGrid>
                <a:gridCol w="2187245">
                  <a:extLst>
                    <a:ext uri="{9D8B030D-6E8A-4147-A177-3AD203B41FA5}">
                      <a16:colId xmlns:a16="http://schemas.microsoft.com/office/drawing/2014/main" val="1874177229"/>
                    </a:ext>
                  </a:extLst>
                </a:gridCol>
                <a:gridCol w="2530053">
                  <a:extLst>
                    <a:ext uri="{9D8B030D-6E8A-4147-A177-3AD203B41FA5}">
                      <a16:colId xmlns:a16="http://schemas.microsoft.com/office/drawing/2014/main" val="3153703363"/>
                    </a:ext>
                  </a:extLst>
                </a:gridCol>
                <a:gridCol w="5798302">
                  <a:extLst>
                    <a:ext uri="{9D8B030D-6E8A-4147-A177-3AD203B41FA5}">
                      <a16:colId xmlns:a16="http://schemas.microsoft.com/office/drawing/2014/main" val="3566171862"/>
                    </a:ext>
                  </a:extLst>
                </a:gridCol>
              </a:tblGrid>
              <a:tr h="291779">
                <a:tc>
                  <a:txBody>
                    <a:bodyPr/>
                    <a:lstStyle/>
                    <a:p>
                      <a:pPr algn="ctr">
                        <a:lnSpc>
                          <a:spcPct val="107000"/>
                        </a:lnSpc>
                        <a:spcAft>
                          <a:spcPts val="0"/>
                        </a:spcAft>
                      </a:pPr>
                      <a:r>
                        <a:rPr lang="en-US" sz="1100">
                          <a:effectLst/>
                        </a:rPr>
                        <a:t>Team Member</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US" sz="1100">
                          <a:effectLst/>
                        </a:rPr>
                        <a:t>Initial Allocation</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US" sz="1100">
                          <a:effectLst/>
                        </a:rPr>
                        <a:t>Final Contribution</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64407650"/>
                  </a:ext>
                </a:extLst>
              </a:tr>
              <a:tr h="847550">
                <a:tc>
                  <a:txBody>
                    <a:bodyPr/>
                    <a:lstStyle/>
                    <a:p>
                      <a:pPr>
                        <a:lnSpc>
                          <a:spcPct val="107000"/>
                        </a:lnSpc>
                        <a:spcAft>
                          <a:spcPts val="0"/>
                        </a:spcAft>
                      </a:pPr>
                      <a:r>
                        <a:rPr lang="en-US" sz="1100">
                          <a:effectLst/>
                        </a:rPr>
                        <a:t>Mike</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Sensor integration, documentation</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Project documentation (presentation and initial sensor diagrams) Team collaboration management and allocation of tasks. Cloud based persistant data management.</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65108940"/>
                  </a:ext>
                </a:extLst>
              </a:tr>
              <a:tr h="1125436">
                <a:tc>
                  <a:txBody>
                    <a:bodyPr/>
                    <a:lstStyle/>
                    <a:p>
                      <a:pPr>
                        <a:lnSpc>
                          <a:spcPct val="107000"/>
                        </a:lnSpc>
                        <a:spcAft>
                          <a:spcPts val="0"/>
                        </a:spcAft>
                      </a:pPr>
                      <a:r>
                        <a:rPr lang="en-US" sz="1100">
                          <a:effectLst/>
                        </a:rPr>
                        <a:t>Jaspreet</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Database implementation,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SQLite Database, Connected Temperature Sensor with Simon, created persistant data by saving temperature data to SQL database, connected gyro sensor to web interface webgl model, connected temperature sensor to web interface</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45266402"/>
                  </a:ext>
                </a:extLst>
              </a:tr>
              <a:tr h="569665">
                <a:tc>
                  <a:txBody>
                    <a:bodyPr/>
                    <a:lstStyle/>
                    <a:p>
                      <a:pPr>
                        <a:lnSpc>
                          <a:spcPct val="107000"/>
                        </a:lnSpc>
                        <a:spcAft>
                          <a:spcPts val="0"/>
                        </a:spcAft>
                      </a:pPr>
                      <a:r>
                        <a:rPr lang="en-US" sz="1100">
                          <a:effectLst/>
                        </a:rPr>
                        <a:t>Joel</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Motor control, camera integration</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Motor integration, GUI interface, camera server, object detection, networking</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19378550"/>
                  </a:ext>
                </a:extLst>
              </a:tr>
              <a:tr h="569665">
                <a:tc>
                  <a:txBody>
                    <a:bodyPr/>
                    <a:lstStyle/>
                    <a:p>
                      <a:pPr>
                        <a:lnSpc>
                          <a:spcPct val="107000"/>
                        </a:lnSpc>
                        <a:spcAft>
                          <a:spcPts val="0"/>
                        </a:spcAft>
                      </a:pPr>
                      <a:r>
                        <a:rPr lang="en-US" sz="1100">
                          <a:effectLst/>
                        </a:rPr>
                        <a:t>Tristan</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Motor control, camera integration</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Controller integration, lighting control, camera integration</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61020775"/>
                  </a:ext>
                </a:extLst>
              </a:tr>
              <a:tr h="291779">
                <a:tc>
                  <a:txBody>
                    <a:bodyPr/>
                    <a:lstStyle/>
                    <a:p>
                      <a:pPr>
                        <a:lnSpc>
                          <a:spcPct val="107000"/>
                        </a:lnSpc>
                        <a:spcAft>
                          <a:spcPts val="0"/>
                        </a:spcAft>
                      </a:pPr>
                      <a:r>
                        <a:rPr lang="en-US" sz="1100">
                          <a:effectLst/>
                        </a:rPr>
                        <a:t>Theodore</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Dashboard design</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Networking, front-end dashboard design, object detection</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6712396"/>
                  </a:ext>
                </a:extLst>
              </a:tr>
              <a:tr h="847550">
                <a:tc>
                  <a:txBody>
                    <a:bodyPr/>
                    <a:lstStyle/>
                    <a:p>
                      <a:pPr>
                        <a:lnSpc>
                          <a:spcPct val="107000"/>
                        </a:lnSpc>
                        <a:spcAft>
                          <a:spcPts val="0"/>
                        </a:spcAft>
                      </a:pPr>
                      <a:r>
                        <a:rPr lang="en-US" sz="1100">
                          <a:effectLst/>
                        </a:rPr>
                        <a:t>Simon</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a:effectLst/>
                        </a:rPr>
                        <a:t>Sensor integration, physical model</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100" dirty="0">
                          <a:effectLst/>
                        </a:rPr>
                        <a:t>Ultra-sonic sensor integration, battery monitor design &amp; construction, physical model &amp; construction, LED driver circuit, documentation</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462930593"/>
                  </a:ext>
                </a:extLst>
              </a:tr>
            </a:tbl>
          </a:graphicData>
        </a:graphic>
      </p:graphicFrame>
    </p:spTree>
    <p:extLst>
      <p:ext uri="{BB962C8B-B14F-4D97-AF65-F5344CB8AC3E}">
        <p14:creationId xmlns:p14="http://schemas.microsoft.com/office/powerpoint/2010/main" val="3397352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2E557-D0A4-414F-9254-AF2D9F3E94BC}"/>
              </a:ext>
            </a:extLst>
          </p:cNvPr>
          <p:cNvSpPr>
            <a:spLocks noGrp="1"/>
          </p:cNvSpPr>
          <p:nvPr>
            <p:ph type="title"/>
          </p:nvPr>
        </p:nvSpPr>
        <p:spPr/>
        <p:txBody>
          <a:bodyPr/>
          <a:lstStyle/>
          <a:p>
            <a:r>
              <a:rPr lang="en-US" dirty="0"/>
              <a:t>Specifications </a:t>
            </a:r>
          </a:p>
        </p:txBody>
      </p:sp>
      <p:sp>
        <p:nvSpPr>
          <p:cNvPr id="3" name="Content Placeholder 2">
            <a:extLst>
              <a:ext uri="{FF2B5EF4-FFF2-40B4-BE49-F238E27FC236}">
                <a16:creationId xmlns:a16="http://schemas.microsoft.com/office/drawing/2014/main" id="{70E38B68-AF40-7643-B05A-679AD1DF165C}"/>
              </a:ext>
            </a:extLst>
          </p:cNvPr>
          <p:cNvSpPr>
            <a:spLocks noGrp="1"/>
          </p:cNvSpPr>
          <p:nvPr>
            <p:ph idx="1"/>
          </p:nvPr>
        </p:nvSpPr>
        <p:spPr>
          <a:xfrm>
            <a:off x="508001" y="2297642"/>
            <a:ext cx="4757738" cy="3317875"/>
          </a:xfrm>
        </p:spPr>
        <p:txBody>
          <a:bodyPr/>
          <a:lstStyle/>
          <a:p>
            <a:r>
              <a:rPr lang="en-US" sz="2000" b="1" dirty="0"/>
              <a:t>Physical:</a:t>
            </a:r>
            <a:endParaRPr lang="en-AU" sz="2000" dirty="0"/>
          </a:p>
          <a:p>
            <a:r>
              <a:rPr lang="en-US" sz="2000" dirty="0"/>
              <a:t>Length:			370mm</a:t>
            </a:r>
            <a:endParaRPr lang="en-AU" sz="2000" dirty="0"/>
          </a:p>
          <a:p>
            <a:r>
              <a:rPr lang="en-US" sz="2000" dirty="0"/>
              <a:t>Width:			320mm</a:t>
            </a:r>
            <a:endParaRPr lang="en-AU" sz="2000" dirty="0"/>
          </a:p>
          <a:p>
            <a:r>
              <a:rPr lang="en-US" sz="2000" dirty="0"/>
              <a:t>Height:			200mm</a:t>
            </a:r>
            <a:endParaRPr lang="en-AU" sz="2000" dirty="0"/>
          </a:p>
          <a:p>
            <a:r>
              <a:rPr lang="en-US" sz="2000" dirty="0"/>
              <a:t>Weight without ballast:		TBD</a:t>
            </a:r>
            <a:endParaRPr lang="en-AU" sz="2000" dirty="0"/>
          </a:p>
          <a:p>
            <a:r>
              <a:rPr lang="en-US" sz="2000" dirty="0"/>
              <a:t>Material:			PVC</a:t>
            </a:r>
            <a:endParaRPr lang="en-AU" sz="2000" dirty="0"/>
          </a:p>
          <a:p>
            <a:r>
              <a:rPr lang="en-US" sz="2000" dirty="0"/>
              <a:t>Depth Rating:			10-15m</a:t>
            </a:r>
            <a:endParaRPr lang="en-AU" sz="2000" dirty="0"/>
          </a:p>
          <a:p>
            <a:r>
              <a:rPr lang="en-US" sz="2000" dirty="0"/>
              <a:t>Tether Length:			20m</a:t>
            </a:r>
            <a:endParaRPr lang="en-AU" sz="2000" dirty="0"/>
          </a:p>
          <a:p>
            <a:pPr marL="0" indent="0">
              <a:buNone/>
            </a:pPr>
            <a:endParaRPr lang="en-US" dirty="0"/>
          </a:p>
        </p:txBody>
      </p:sp>
      <p:sp>
        <p:nvSpPr>
          <p:cNvPr id="4" name="Rectangle 3">
            <a:extLst>
              <a:ext uri="{FF2B5EF4-FFF2-40B4-BE49-F238E27FC236}">
                <a16:creationId xmlns:a16="http://schemas.microsoft.com/office/drawing/2014/main" id="{45EF2C10-06E0-DB45-9869-C99AB42267E0}"/>
              </a:ext>
            </a:extLst>
          </p:cNvPr>
          <p:cNvSpPr/>
          <p:nvPr/>
        </p:nvSpPr>
        <p:spPr>
          <a:xfrm>
            <a:off x="6096000" y="2297642"/>
            <a:ext cx="6096000" cy="1984518"/>
          </a:xfrm>
          <a:prstGeom prst="rect">
            <a:avLst/>
          </a:prstGeom>
        </p:spPr>
        <p:txBody>
          <a:bodyPr>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Electrical:</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Thruster configuration:	2 vectored, 1 vertical</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Thrusters:		140W, 700Kv(rpm/v)</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Battery: 			</a:t>
            </a:r>
            <a:r>
              <a:rPr lang="en-US" dirty="0" err="1">
                <a:latin typeface="Calibri" panose="020F0502020204030204" pitchFamily="34" charset="0"/>
                <a:ea typeface="Calibri" panose="020F0502020204030204" pitchFamily="34" charset="0"/>
                <a:cs typeface="Times New Roman" panose="02020603050405020304" pitchFamily="18" charset="0"/>
              </a:rPr>
              <a:t>Lipoly</a:t>
            </a:r>
            <a:r>
              <a:rPr lang="en-US" dirty="0">
                <a:latin typeface="Calibri" panose="020F0502020204030204" pitchFamily="34" charset="0"/>
                <a:ea typeface="Calibri" panose="020F0502020204030204" pitchFamily="34" charset="0"/>
                <a:cs typeface="Times New Roman" panose="02020603050405020304" pitchFamily="18" charset="0"/>
              </a:rPr>
              <a:t>, 2250mAh, 3S, 11.1V,  40C </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Controller:		Raspberry Pi x 2</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6731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32FF9-528E-F74F-8C93-B4CA550E5D2D}"/>
              </a:ext>
            </a:extLst>
          </p:cNvPr>
          <p:cNvSpPr>
            <a:spLocks noGrp="1"/>
          </p:cNvSpPr>
          <p:nvPr>
            <p:ph type="title"/>
          </p:nvPr>
        </p:nvSpPr>
        <p:spPr/>
        <p:txBody>
          <a:bodyPr/>
          <a:lstStyle/>
          <a:p>
            <a:r>
              <a:rPr lang="en-US" dirty="0"/>
              <a:t>Prototype CAD Image</a:t>
            </a:r>
          </a:p>
        </p:txBody>
      </p:sp>
      <p:pic>
        <p:nvPicPr>
          <p:cNvPr id="5" name="Content Placeholder 4">
            <a:extLst>
              <a:ext uri="{FF2B5EF4-FFF2-40B4-BE49-F238E27FC236}">
                <a16:creationId xmlns:a16="http://schemas.microsoft.com/office/drawing/2014/main" id="{006B55E4-5230-5E4C-BD1A-D4CD7086ADA1}"/>
              </a:ext>
            </a:extLst>
          </p:cNvPr>
          <p:cNvPicPr>
            <a:picLocks noGrp="1" noChangeAspect="1"/>
          </p:cNvPicPr>
          <p:nvPr>
            <p:ph idx="1"/>
          </p:nvPr>
        </p:nvPicPr>
        <p:blipFill>
          <a:blip r:embed="rId2"/>
          <a:stretch>
            <a:fillRect/>
          </a:stretch>
        </p:blipFill>
        <p:spPr>
          <a:xfrm>
            <a:off x="965200" y="1690688"/>
            <a:ext cx="9753600" cy="4981045"/>
          </a:xfrm>
        </p:spPr>
      </p:pic>
    </p:spTree>
    <p:extLst>
      <p:ext uri="{BB962C8B-B14F-4D97-AF65-F5344CB8AC3E}">
        <p14:creationId xmlns:p14="http://schemas.microsoft.com/office/powerpoint/2010/main" val="1690845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0E04-64FD-614F-80B5-B3A53A4236FF}"/>
              </a:ext>
            </a:extLst>
          </p:cNvPr>
          <p:cNvSpPr>
            <a:spLocks noGrp="1"/>
          </p:cNvSpPr>
          <p:nvPr>
            <p:ph type="title"/>
          </p:nvPr>
        </p:nvSpPr>
        <p:spPr/>
        <p:txBody>
          <a:bodyPr/>
          <a:lstStyle/>
          <a:p>
            <a:r>
              <a:rPr lang="en-US" dirty="0"/>
              <a:t>Prototype Build</a:t>
            </a:r>
          </a:p>
        </p:txBody>
      </p:sp>
      <p:pic>
        <p:nvPicPr>
          <p:cNvPr id="5" name="Content Placeholder 4">
            <a:extLst>
              <a:ext uri="{FF2B5EF4-FFF2-40B4-BE49-F238E27FC236}">
                <a16:creationId xmlns:a16="http://schemas.microsoft.com/office/drawing/2014/main" id="{7D897CD5-7CB9-5140-A035-682EFC0A7F4A}"/>
              </a:ext>
            </a:extLst>
          </p:cNvPr>
          <p:cNvPicPr>
            <a:picLocks noGrp="1" noChangeAspect="1"/>
          </p:cNvPicPr>
          <p:nvPr>
            <p:ph idx="1"/>
          </p:nvPr>
        </p:nvPicPr>
        <p:blipFill>
          <a:blip r:embed="rId2"/>
          <a:stretch>
            <a:fillRect/>
          </a:stretch>
        </p:blipFill>
        <p:spPr>
          <a:xfrm>
            <a:off x="702997" y="1690688"/>
            <a:ext cx="4351338" cy="4351338"/>
          </a:xfrm>
        </p:spPr>
      </p:pic>
      <p:pic>
        <p:nvPicPr>
          <p:cNvPr id="7" name="Picture 6">
            <a:extLst>
              <a:ext uri="{FF2B5EF4-FFF2-40B4-BE49-F238E27FC236}">
                <a16:creationId xmlns:a16="http://schemas.microsoft.com/office/drawing/2014/main" id="{0C916EAD-9014-C042-9F51-39A741AEB0E2}"/>
              </a:ext>
            </a:extLst>
          </p:cNvPr>
          <p:cNvPicPr>
            <a:picLocks noChangeAspect="1"/>
          </p:cNvPicPr>
          <p:nvPr/>
        </p:nvPicPr>
        <p:blipFill>
          <a:blip r:embed="rId3"/>
          <a:stretch>
            <a:fillRect/>
          </a:stretch>
        </p:blipFill>
        <p:spPr>
          <a:xfrm>
            <a:off x="6773333" y="1690689"/>
            <a:ext cx="4580467" cy="4351338"/>
          </a:xfrm>
          <a:prstGeom prst="rect">
            <a:avLst/>
          </a:prstGeom>
        </p:spPr>
      </p:pic>
    </p:spTree>
    <p:extLst>
      <p:ext uri="{BB962C8B-B14F-4D97-AF65-F5344CB8AC3E}">
        <p14:creationId xmlns:p14="http://schemas.microsoft.com/office/powerpoint/2010/main" val="2766952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A03C3E7-66FF-9549-8DAA-1F80D86D14B6}"/>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12192000" cy="6857999"/>
          </a:xfrm>
          <a:prstGeom prst="rect">
            <a:avLst/>
          </a:prstGeom>
        </p:spPr>
      </p:pic>
    </p:spTree>
    <p:extLst>
      <p:ext uri="{BB962C8B-B14F-4D97-AF65-F5344CB8AC3E}">
        <p14:creationId xmlns:p14="http://schemas.microsoft.com/office/powerpoint/2010/main" val="4156326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91A99-BF3B-4C4F-A0E2-0B3620363BF3}"/>
              </a:ext>
            </a:extLst>
          </p:cNvPr>
          <p:cNvSpPr>
            <a:spLocks noGrp="1"/>
          </p:cNvSpPr>
          <p:nvPr>
            <p:ph type="title"/>
          </p:nvPr>
        </p:nvSpPr>
        <p:spPr/>
        <p:txBody>
          <a:bodyPr/>
          <a:lstStyle/>
          <a:p>
            <a:r>
              <a:rPr lang="en-US" dirty="0"/>
              <a:t>Final Prototype</a:t>
            </a:r>
          </a:p>
        </p:txBody>
      </p:sp>
      <p:pic>
        <p:nvPicPr>
          <p:cNvPr id="5" name="Content Placeholder 4">
            <a:extLst>
              <a:ext uri="{FF2B5EF4-FFF2-40B4-BE49-F238E27FC236}">
                <a16:creationId xmlns:a16="http://schemas.microsoft.com/office/drawing/2014/main" id="{9718E198-DD4A-5343-8095-999CF9412C7F}"/>
              </a:ext>
            </a:extLst>
          </p:cNvPr>
          <p:cNvPicPr>
            <a:picLocks noGrp="1" noChangeAspect="1"/>
          </p:cNvPicPr>
          <p:nvPr>
            <p:ph idx="1"/>
          </p:nvPr>
        </p:nvPicPr>
        <p:blipFill>
          <a:blip r:embed="rId2"/>
          <a:stretch>
            <a:fillRect/>
          </a:stretch>
        </p:blipFill>
        <p:spPr>
          <a:xfrm>
            <a:off x="6798733" y="1690688"/>
            <a:ext cx="4351338" cy="4351338"/>
          </a:xfrm>
        </p:spPr>
      </p:pic>
      <p:pic>
        <p:nvPicPr>
          <p:cNvPr id="7" name="Picture 6">
            <a:extLst>
              <a:ext uri="{FF2B5EF4-FFF2-40B4-BE49-F238E27FC236}">
                <a16:creationId xmlns:a16="http://schemas.microsoft.com/office/drawing/2014/main" id="{FBD26F03-0F23-A444-8238-B175E7EB9444}"/>
              </a:ext>
            </a:extLst>
          </p:cNvPr>
          <p:cNvPicPr>
            <a:picLocks noChangeAspect="1"/>
          </p:cNvPicPr>
          <p:nvPr/>
        </p:nvPicPr>
        <p:blipFill>
          <a:blip r:embed="rId3"/>
          <a:stretch>
            <a:fillRect/>
          </a:stretch>
        </p:blipFill>
        <p:spPr>
          <a:xfrm>
            <a:off x="838200" y="1690688"/>
            <a:ext cx="4411133" cy="4411133"/>
          </a:xfrm>
          <a:prstGeom prst="rect">
            <a:avLst/>
          </a:prstGeom>
        </p:spPr>
      </p:pic>
    </p:spTree>
    <p:extLst>
      <p:ext uri="{BB962C8B-B14F-4D97-AF65-F5344CB8AC3E}">
        <p14:creationId xmlns:p14="http://schemas.microsoft.com/office/powerpoint/2010/main" val="31727516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750</TotalTime>
  <Words>340</Words>
  <Application>Microsoft Macintosh PowerPoint</Application>
  <PresentationFormat>Widescreen</PresentationFormat>
  <Paragraphs>98</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 Remote Operated Drone Geared at Exploring Rivers (R.O.D.G.E.R)  Michael Kirkpatrick 99127906 Simon Mackay 11049412 Jaspreet Panesar 12582072 Theodore Xavier 12604120 Tristan Hopper 11725645 Joel Meredith 12577829 </vt:lpstr>
      <vt:lpstr>Mission Statement</vt:lpstr>
      <vt:lpstr>Requirements Analysis </vt:lpstr>
      <vt:lpstr>Team Member Allocation of Tasks</vt:lpstr>
      <vt:lpstr>Specifications </vt:lpstr>
      <vt:lpstr>Prototype CAD Image</vt:lpstr>
      <vt:lpstr>Prototype Build</vt:lpstr>
      <vt:lpstr>PowerPoint Presentation</vt:lpstr>
      <vt:lpstr>Final Prototype</vt:lpstr>
      <vt:lpstr>Demo</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Kirkpatrick</dc:creator>
  <cp:lastModifiedBy>Michael Kirkpatrick</cp:lastModifiedBy>
  <cp:revision>18</cp:revision>
  <dcterms:created xsi:type="dcterms:W3CDTF">2018-02-26T00:39:13Z</dcterms:created>
  <dcterms:modified xsi:type="dcterms:W3CDTF">2018-03-01T08:29:03Z</dcterms:modified>
</cp:coreProperties>
</file>